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ra Sans" charset="1" panose="020B0503050000020004"/>
      <p:regular r:id="rId10"/>
    </p:embeddedFont>
    <p:embeddedFont>
      <p:font typeface="Fira Sans Bold" charset="1" panose="020B0803050000020004"/>
      <p:regular r:id="rId11"/>
    </p:embeddedFont>
    <p:embeddedFont>
      <p:font typeface="Fira Sans Italics" charset="1" panose="020B0503050000020004"/>
      <p:regular r:id="rId12"/>
    </p:embeddedFont>
    <p:embeddedFont>
      <p:font typeface="Fira Sans Bold Italics" charset="1" panose="020B0803050000020004"/>
      <p:regular r:id="rId13"/>
    </p:embeddedFont>
    <p:embeddedFont>
      <p:font typeface="Fira Sans Thin" charset="1" panose="020B0303050000020004"/>
      <p:regular r:id="rId14"/>
    </p:embeddedFont>
    <p:embeddedFont>
      <p:font typeface="Fira Sans Thin Italics" charset="1" panose="020B0303050000020004"/>
      <p:regular r:id="rId15"/>
    </p:embeddedFont>
    <p:embeddedFont>
      <p:font typeface="Fira Sans Extra-Light" charset="1" panose="020B0403050000020004"/>
      <p:regular r:id="rId16"/>
    </p:embeddedFont>
    <p:embeddedFont>
      <p:font typeface="Fira Sans Extra-Light Italics" charset="1" panose="020B0403050000020004"/>
      <p:regular r:id="rId17"/>
    </p:embeddedFont>
    <p:embeddedFont>
      <p:font typeface="Fira Sans Light" charset="1" panose="020B0403050000020004"/>
      <p:regular r:id="rId18"/>
    </p:embeddedFont>
    <p:embeddedFont>
      <p:font typeface="Fira Sans Light Italics" charset="1" panose="020B0403050000020004"/>
      <p:regular r:id="rId19"/>
    </p:embeddedFont>
    <p:embeddedFont>
      <p:font typeface="Fira Sans Medium" charset="1" panose="020B0603050000020004"/>
      <p:regular r:id="rId20"/>
    </p:embeddedFont>
    <p:embeddedFont>
      <p:font typeface="Fira Sans Medium Italics" charset="1" panose="020B0603050000020004"/>
      <p:regular r:id="rId21"/>
    </p:embeddedFont>
    <p:embeddedFont>
      <p:font typeface="Fira Sans Semi-Bold" charset="1" panose="020B0603050000020004"/>
      <p:regular r:id="rId22"/>
    </p:embeddedFont>
    <p:embeddedFont>
      <p:font typeface="Fira Sans Semi-Bold Italics" charset="1" panose="020B0703050000020004"/>
      <p:regular r:id="rId23"/>
    </p:embeddedFont>
    <p:embeddedFont>
      <p:font typeface="Fira Sans Ultra-Bold" charset="1" panose="020B0903050000020004"/>
      <p:regular r:id="rId24"/>
    </p:embeddedFont>
    <p:embeddedFont>
      <p:font typeface="Fira Sans Ultra-Bold Italics" charset="1" panose="020B0903050000020004"/>
      <p:regular r:id="rId25"/>
    </p:embeddedFont>
    <p:embeddedFont>
      <p:font typeface="Fira Sans Heavy" charset="1" panose="020B0A03050000020004"/>
      <p:regular r:id="rId26"/>
    </p:embeddedFont>
    <p:embeddedFont>
      <p:font typeface="Fira Sans Heavy Italics" charset="1" panose="020B0A0305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jpe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4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97101" y="-7723902"/>
            <a:ext cx="10811520" cy="9544289"/>
            <a:chOff x="0" y="0"/>
            <a:chExt cx="6085374" cy="537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5374" cy="5372100"/>
            </a:xfrm>
            <a:custGeom>
              <a:avLst/>
              <a:gdLst/>
              <a:ahLst/>
              <a:cxnLst/>
              <a:rect r="r" b="b" t="t" l="l"/>
              <a:pathLst>
                <a:path h="5372100" w="6085374">
                  <a:moveTo>
                    <a:pt x="453470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534704" y="5372100"/>
                  </a:lnTo>
                  <a:lnTo>
                    <a:pt x="6085374" y="2686050"/>
                  </a:lnTo>
                  <a:lnTo>
                    <a:pt x="4534704" y="0"/>
                  </a:lnTo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3855056" y="3973382"/>
            <a:ext cx="17435875" cy="13157506"/>
            <a:chOff x="0" y="0"/>
            <a:chExt cx="7118922" cy="5372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18922" cy="5372100"/>
            </a:xfrm>
            <a:custGeom>
              <a:avLst/>
              <a:gdLst/>
              <a:ahLst/>
              <a:cxnLst/>
              <a:rect r="r" b="b" t="t" l="l"/>
              <a:pathLst>
                <a:path h="5372100" w="7118922">
                  <a:moveTo>
                    <a:pt x="55682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68252" y="5372100"/>
                  </a:lnTo>
                  <a:lnTo>
                    <a:pt x="7118922" y="2686050"/>
                  </a:lnTo>
                  <a:lnTo>
                    <a:pt x="5568252" y="0"/>
                  </a:lnTo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006039" y="359150"/>
            <a:ext cx="3613006" cy="1075628"/>
            <a:chOff x="0" y="0"/>
            <a:chExt cx="4817341" cy="14341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43321" cy="1434171"/>
            </a:xfrm>
            <a:custGeom>
              <a:avLst/>
              <a:gdLst/>
              <a:ahLst/>
              <a:cxnLst/>
              <a:rect r="r" b="b" t="t" l="l"/>
              <a:pathLst>
                <a:path h="1434171" w="1643321">
                  <a:moveTo>
                    <a:pt x="0" y="0"/>
                  </a:moveTo>
                  <a:lnTo>
                    <a:pt x="1643321" y="0"/>
                  </a:lnTo>
                  <a:lnTo>
                    <a:pt x="1643321" y="1434171"/>
                  </a:lnTo>
                  <a:lnTo>
                    <a:pt x="0" y="1434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853519" y="351527"/>
              <a:ext cx="2963821" cy="664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4"/>
                </a:lnSpc>
                <a:spcBef>
                  <a:spcPct val="0"/>
                </a:spcBef>
              </a:pPr>
              <a:r>
                <a:rPr lang="en-US" sz="2974">
                  <a:solidFill>
                    <a:srgbClr val="FFFFFF"/>
                  </a:solidFill>
                  <a:latin typeface="Fira Sans Ultra-Bold"/>
                </a:rPr>
                <a:t>MovieAlpes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36190" y="4644589"/>
            <a:ext cx="9306426" cy="3894109"/>
            <a:chOff x="0" y="0"/>
            <a:chExt cx="12408569" cy="519214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8467"/>
              <a:ext cx="12408569" cy="4038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999"/>
                </a:lnSpc>
              </a:pPr>
              <a:r>
                <a:rPr lang="en-US" sz="9999" spc="299">
                  <a:solidFill>
                    <a:srgbClr val="FFFFFF"/>
                  </a:solidFill>
                  <a:latin typeface="Fira Sans Ultra-Bold"/>
                </a:rPr>
                <a:t>PRESENTACIÓN MOVIE-ALPES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408979"/>
              <a:ext cx="12408569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33519" y="7947846"/>
            <a:ext cx="7258725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spc="17">
                <a:solidFill>
                  <a:srgbClr val="FFFFFF"/>
                </a:solidFill>
                <a:latin typeface="Fira Sans Medium"/>
              </a:rPr>
              <a:t>Juan Pablo Lora</a:t>
            </a:r>
          </a:p>
          <a:p>
            <a:pPr algn="ctr">
              <a:lnSpc>
                <a:spcPts val="4899"/>
              </a:lnSpc>
            </a:pPr>
            <a:r>
              <a:rPr lang="en-US" sz="3499" spc="17">
                <a:solidFill>
                  <a:srgbClr val="FFFFFF"/>
                </a:solidFill>
                <a:latin typeface="Fira Sans Medium"/>
              </a:rPr>
              <a:t>Andres Francisco Borda</a:t>
            </a:r>
          </a:p>
          <a:p>
            <a:pPr algn="ctr">
              <a:lnSpc>
                <a:spcPts val="4899"/>
              </a:lnSpc>
            </a:pPr>
            <a:r>
              <a:rPr lang="en-US" sz="3499" spc="17">
                <a:solidFill>
                  <a:srgbClr val="FFFFFF"/>
                </a:solidFill>
                <a:latin typeface="Fira Sans Medium"/>
              </a:rPr>
              <a:t>Gabriela Vargas Rojas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1003915" y="2056757"/>
            <a:ext cx="7651215" cy="0"/>
          </a:xfrm>
          <a:prstGeom prst="line">
            <a:avLst/>
          </a:prstGeom>
          <a:ln cap="rnd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959302" y="6596477"/>
            <a:ext cx="2420351" cy="2420351"/>
          </a:xfrm>
          <a:custGeom>
            <a:avLst/>
            <a:gdLst/>
            <a:ahLst/>
            <a:cxnLst/>
            <a:rect r="r" b="b" t="t" l="l"/>
            <a:pathLst>
              <a:path h="2420351" w="2420351">
                <a:moveTo>
                  <a:pt x="0" y="0"/>
                </a:moveTo>
                <a:lnTo>
                  <a:pt x="2420351" y="0"/>
                </a:lnTo>
                <a:lnTo>
                  <a:pt x="2420351" y="2420351"/>
                </a:lnTo>
                <a:lnTo>
                  <a:pt x="0" y="2420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57096" y="2480347"/>
            <a:ext cx="5302204" cy="5326305"/>
          </a:xfrm>
          <a:custGeom>
            <a:avLst/>
            <a:gdLst/>
            <a:ahLst/>
            <a:cxnLst/>
            <a:rect r="r" b="b" t="t" l="l"/>
            <a:pathLst>
              <a:path h="5326305" w="5302204">
                <a:moveTo>
                  <a:pt x="0" y="0"/>
                </a:moveTo>
                <a:lnTo>
                  <a:pt x="5302204" y="0"/>
                </a:lnTo>
                <a:lnTo>
                  <a:pt x="5302204" y="5326306"/>
                </a:lnTo>
                <a:lnTo>
                  <a:pt x="0" y="5326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6577" y="1166894"/>
            <a:ext cx="9175214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spc="135">
                <a:solidFill>
                  <a:srgbClr val="FFFFFF"/>
                </a:solidFill>
                <a:latin typeface="Fira Sans Ultra-Bold"/>
              </a:rPr>
              <a:t>Algoritmo DBSCAN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8157" y="2431606"/>
            <a:ext cx="8776300" cy="271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2"/>
              </a:lnSpc>
            </a:pPr>
            <a:r>
              <a:rPr lang="en-US" sz="2559" spc="12">
                <a:solidFill>
                  <a:srgbClr val="FFFFFF"/>
                </a:solidFill>
                <a:latin typeface="Fira Sans Medium"/>
              </a:rPr>
              <a:t>Algoritmo</a:t>
            </a:r>
            <a:r>
              <a:rPr lang="en-US" sz="2559" spc="12">
                <a:solidFill>
                  <a:srgbClr val="FFFFFF"/>
                </a:solidFill>
                <a:latin typeface="Fira Sans Medium"/>
              </a:rPr>
              <a:t> de agrupación basado en una función de densidad. Todos los puntos dentro de un clúster están a por lo menos la distancia máxima requerida de alguno de los otros puntos del clúster. Nos permite generar grupos con formas muy variadas lo cual puede llevar a mostrar relaciones que otros algoritmos no tendrían en cuenta.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35481" y="6580100"/>
            <a:ext cx="3908519" cy="267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82"/>
              </a:lnSpc>
            </a:pPr>
            <a:r>
              <a:rPr lang="en-US" sz="2559" spc="12">
                <a:solidFill>
                  <a:srgbClr val="FFFFFF"/>
                </a:solidFill>
                <a:latin typeface="Fira Sans"/>
              </a:rPr>
              <a:t>Se definieron los hiperpárametros con el método de la iteración buscando la combinación que generara los mejores clústers.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1003915" y="2056757"/>
            <a:ext cx="7651215" cy="0"/>
          </a:xfrm>
          <a:prstGeom prst="line">
            <a:avLst/>
          </a:prstGeom>
          <a:ln cap="rnd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88909" y="3267265"/>
            <a:ext cx="5881227" cy="4581509"/>
          </a:xfrm>
          <a:custGeom>
            <a:avLst/>
            <a:gdLst/>
            <a:ahLst/>
            <a:cxnLst/>
            <a:rect r="r" b="b" t="t" l="l"/>
            <a:pathLst>
              <a:path h="4581509" w="5881227">
                <a:moveTo>
                  <a:pt x="0" y="0"/>
                </a:moveTo>
                <a:lnTo>
                  <a:pt x="5881227" y="0"/>
                </a:lnTo>
                <a:lnTo>
                  <a:pt x="5881227" y="4581509"/>
                </a:lnTo>
                <a:lnTo>
                  <a:pt x="0" y="4581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05593" y="3267265"/>
            <a:ext cx="6081504" cy="4581509"/>
          </a:xfrm>
          <a:custGeom>
            <a:avLst/>
            <a:gdLst/>
            <a:ahLst/>
            <a:cxnLst/>
            <a:rect r="r" b="b" t="t" l="l"/>
            <a:pathLst>
              <a:path h="4581509" w="6081504">
                <a:moveTo>
                  <a:pt x="0" y="0"/>
                </a:moveTo>
                <a:lnTo>
                  <a:pt x="6081504" y="0"/>
                </a:lnTo>
                <a:lnTo>
                  <a:pt x="6081504" y="4581509"/>
                </a:lnTo>
                <a:lnTo>
                  <a:pt x="0" y="4581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6577" y="1166894"/>
            <a:ext cx="9175214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spc="135">
                <a:solidFill>
                  <a:srgbClr val="FFFFFF"/>
                </a:solidFill>
                <a:latin typeface="Fira Sans Ultra-Bold"/>
              </a:rPr>
              <a:t>Algoritmo DBSCAN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99603" y="2552890"/>
            <a:ext cx="385983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15">
                <a:solidFill>
                  <a:srgbClr val="FFFFFF"/>
                </a:solidFill>
                <a:latin typeface="Fira Sans Medium"/>
              </a:rPr>
              <a:t>Análisis Cuantitativo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42119" y="7982124"/>
            <a:ext cx="4374806" cy="1805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2"/>
              </a:lnSpc>
            </a:pPr>
            <a:r>
              <a:rPr lang="en-US" sz="2559" spc="12">
                <a:solidFill>
                  <a:srgbClr val="FFFFFF"/>
                </a:solidFill>
                <a:latin typeface="Fira Sans Medium"/>
              </a:rPr>
              <a:t>Se realizo el método de la silueta donde se puede ver que el modelo tiene un buen coeficiente.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16425" y="2552890"/>
            <a:ext cx="385983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15">
                <a:solidFill>
                  <a:srgbClr val="FFFFFF"/>
                </a:solidFill>
                <a:latin typeface="Fira Sans Medium"/>
              </a:rPr>
              <a:t>Análisis Cualitativo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58942" y="7982124"/>
            <a:ext cx="4374806" cy="1805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2"/>
              </a:lnSpc>
            </a:pPr>
            <a:r>
              <a:rPr lang="en-US" sz="2559" spc="12">
                <a:solidFill>
                  <a:srgbClr val="FFFFFF"/>
                </a:solidFill>
                <a:latin typeface="Fira Sans Medium"/>
              </a:rPr>
              <a:t>Se dividieron los datos por el tipo de titulo. Se pudo relacionar cada grupo frente a su popularidad.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1003915" y="2056757"/>
            <a:ext cx="7651215" cy="0"/>
          </a:xfrm>
          <a:prstGeom prst="line">
            <a:avLst/>
          </a:prstGeom>
          <a:ln cap="rnd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850020" y="1862219"/>
            <a:ext cx="6409280" cy="6604345"/>
          </a:xfrm>
          <a:custGeom>
            <a:avLst/>
            <a:gdLst/>
            <a:ahLst/>
            <a:cxnLst/>
            <a:rect r="r" b="b" t="t" l="l"/>
            <a:pathLst>
              <a:path h="6604345" w="6409280">
                <a:moveTo>
                  <a:pt x="0" y="0"/>
                </a:moveTo>
                <a:lnTo>
                  <a:pt x="6409280" y="0"/>
                </a:lnTo>
                <a:lnTo>
                  <a:pt x="6409280" y="6604344"/>
                </a:lnTo>
                <a:lnTo>
                  <a:pt x="0" y="6604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66894"/>
            <a:ext cx="9175214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spc="135">
                <a:solidFill>
                  <a:srgbClr val="FFFFFF"/>
                </a:solidFill>
                <a:latin typeface="Fira Sans Ultra-Bold"/>
              </a:rPr>
              <a:t>Algoritmo Spectral Clustering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378698"/>
            <a:ext cx="9774074" cy="452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9"/>
              </a:lnSpc>
            </a:pPr>
            <a:r>
              <a:rPr lang="en-US" sz="2849" spc="14">
                <a:solidFill>
                  <a:srgbClr val="FFFFFF"/>
                </a:solidFill>
                <a:latin typeface="Fira Sans Medium"/>
              </a:rPr>
              <a:t>El algoritmo Spectral Clustering está enfocado en identificar comunidades de nodos en un grafo basándose en la estructura de similitud entre los datos. Se desarrolla en 5 pasos:</a:t>
            </a:r>
          </a:p>
          <a:p>
            <a:pPr marL="615312" indent="-307656" lvl="1">
              <a:lnSpc>
                <a:spcPts val="3989"/>
              </a:lnSpc>
              <a:buFont typeface="Arial"/>
              <a:buChar char="•"/>
            </a:pPr>
            <a:r>
              <a:rPr lang="en-US" sz="2849" spc="14">
                <a:solidFill>
                  <a:srgbClr val="FFFFFF"/>
                </a:solidFill>
                <a:latin typeface="Fira Sans Medium"/>
              </a:rPr>
              <a:t>Construcción matriz de similitud.</a:t>
            </a:r>
          </a:p>
          <a:p>
            <a:pPr marL="615312" indent="-307656" lvl="1">
              <a:lnSpc>
                <a:spcPts val="3989"/>
              </a:lnSpc>
              <a:buFont typeface="Arial"/>
              <a:buChar char="•"/>
            </a:pPr>
            <a:r>
              <a:rPr lang="en-US" sz="2849" spc="14">
                <a:solidFill>
                  <a:srgbClr val="FFFFFF"/>
                </a:solidFill>
                <a:latin typeface="Fira Sans Medium"/>
              </a:rPr>
              <a:t>Construcción matriz laplaciana.</a:t>
            </a:r>
          </a:p>
          <a:p>
            <a:pPr marL="615312" indent="-307656" lvl="1">
              <a:lnSpc>
                <a:spcPts val="3989"/>
              </a:lnSpc>
              <a:buFont typeface="Arial"/>
              <a:buChar char="•"/>
            </a:pPr>
            <a:r>
              <a:rPr lang="en-US" sz="2849" spc="14">
                <a:solidFill>
                  <a:srgbClr val="FFFFFF"/>
                </a:solidFill>
                <a:latin typeface="Fira Sans Medium"/>
              </a:rPr>
              <a:t>Cálculo de vectores propios espectrales.</a:t>
            </a:r>
          </a:p>
          <a:p>
            <a:pPr marL="615312" indent="-307656" lvl="1">
              <a:lnSpc>
                <a:spcPts val="3989"/>
              </a:lnSpc>
              <a:buFont typeface="Arial"/>
              <a:buChar char="•"/>
            </a:pPr>
            <a:r>
              <a:rPr lang="en-US" sz="2849" spc="14">
                <a:solidFill>
                  <a:srgbClr val="FFFFFF"/>
                </a:solidFill>
                <a:latin typeface="Fira Sans Medium"/>
              </a:rPr>
              <a:t>Reducción de dimensionalidad.</a:t>
            </a:r>
          </a:p>
          <a:p>
            <a:pPr marL="615312" indent="-307656" lvl="1">
              <a:lnSpc>
                <a:spcPts val="3989"/>
              </a:lnSpc>
              <a:buFont typeface="Arial"/>
              <a:buChar char="•"/>
            </a:pPr>
            <a:r>
              <a:rPr lang="en-US" sz="2849" spc="14">
                <a:solidFill>
                  <a:srgbClr val="FFFFFF"/>
                </a:solidFill>
                <a:latin typeface="Fira Sans Medium"/>
              </a:rPr>
              <a:t>Clustering final.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1003915" y="2056757"/>
            <a:ext cx="7651215" cy="0"/>
          </a:xfrm>
          <a:prstGeom prst="line">
            <a:avLst/>
          </a:prstGeom>
          <a:ln cap="rnd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94079" y="3242261"/>
            <a:ext cx="6870886" cy="5039174"/>
          </a:xfrm>
          <a:custGeom>
            <a:avLst/>
            <a:gdLst/>
            <a:ahLst/>
            <a:cxnLst/>
            <a:rect r="r" b="b" t="t" l="l"/>
            <a:pathLst>
              <a:path h="5039174" w="6870886">
                <a:moveTo>
                  <a:pt x="0" y="0"/>
                </a:moveTo>
                <a:lnTo>
                  <a:pt x="6870886" y="0"/>
                </a:lnTo>
                <a:lnTo>
                  <a:pt x="6870886" y="5039174"/>
                </a:lnTo>
                <a:lnTo>
                  <a:pt x="0" y="5039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03914" y="3242261"/>
            <a:ext cx="6175605" cy="5039174"/>
          </a:xfrm>
          <a:custGeom>
            <a:avLst/>
            <a:gdLst/>
            <a:ahLst/>
            <a:cxnLst/>
            <a:rect r="r" b="b" t="t" l="l"/>
            <a:pathLst>
              <a:path h="5039174" w="6175605">
                <a:moveTo>
                  <a:pt x="0" y="0"/>
                </a:moveTo>
                <a:lnTo>
                  <a:pt x="6175605" y="0"/>
                </a:lnTo>
                <a:lnTo>
                  <a:pt x="6175605" y="5039174"/>
                </a:lnTo>
                <a:lnTo>
                  <a:pt x="0" y="5039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3915" y="675632"/>
            <a:ext cx="765121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spc="135">
                <a:solidFill>
                  <a:srgbClr val="FFFFFF"/>
                </a:solidFill>
                <a:latin typeface="Fira Sans Ultra-Bold"/>
              </a:rPr>
              <a:t>Resultados algoritmo Spectral Clustering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87299" y="8441872"/>
            <a:ext cx="5608836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9"/>
              </a:lnSpc>
            </a:pPr>
            <a:r>
              <a:rPr lang="en-US" sz="2849" spc="14">
                <a:solidFill>
                  <a:srgbClr val="FFFFFF"/>
                </a:solidFill>
                <a:latin typeface="Fira Sans Medium"/>
              </a:rPr>
              <a:t>COEFICIENTE DE SILUETA: 0.7618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4079" y="8441872"/>
            <a:ext cx="5608836" cy="4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9"/>
              </a:lnSpc>
            </a:pPr>
            <a:r>
              <a:rPr lang="en-US" sz="2849" spc="14">
                <a:solidFill>
                  <a:srgbClr val="FFFFFF"/>
                </a:solidFill>
                <a:latin typeface="Fira Sans Medium"/>
              </a:rPr>
              <a:t>N. CLUSTERS: 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774951" y="1407437"/>
            <a:ext cx="7651215" cy="0"/>
          </a:xfrm>
          <a:prstGeom prst="line">
            <a:avLst/>
          </a:prstGeom>
          <a:ln cap="rnd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585835" y="75557"/>
            <a:ext cx="3702165" cy="3291784"/>
          </a:xfrm>
          <a:custGeom>
            <a:avLst/>
            <a:gdLst/>
            <a:ahLst/>
            <a:cxnLst/>
            <a:rect r="r" b="b" t="t" l="l"/>
            <a:pathLst>
              <a:path h="3291784" w="3702165">
                <a:moveTo>
                  <a:pt x="0" y="0"/>
                </a:moveTo>
                <a:lnTo>
                  <a:pt x="3702165" y="0"/>
                </a:lnTo>
                <a:lnTo>
                  <a:pt x="3702165" y="3291784"/>
                </a:lnTo>
                <a:lnTo>
                  <a:pt x="0" y="3291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 flipV="true">
            <a:off x="5959082" y="3968803"/>
            <a:ext cx="51759" cy="610111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12277159" y="3896590"/>
            <a:ext cx="51759" cy="610111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97800" y="6947146"/>
            <a:ext cx="3069281" cy="2929769"/>
          </a:xfrm>
          <a:custGeom>
            <a:avLst/>
            <a:gdLst/>
            <a:ahLst/>
            <a:cxnLst/>
            <a:rect r="r" b="b" t="t" l="l"/>
            <a:pathLst>
              <a:path h="2929769" w="3069281">
                <a:moveTo>
                  <a:pt x="0" y="0"/>
                </a:moveTo>
                <a:lnTo>
                  <a:pt x="3069281" y="0"/>
                </a:lnTo>
                <a:lnTo>
                  <a:pt x="3069281" y="2929768"/>
                </a:lnTo>
                <a:lnTo>
                  <a:pt x="0" y="2929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74677" y="6947146"/>
            <a:ext cx="2738646" cy="2738646"/>
          </a:xfrm>
          <a:custGeom>
            <a:avLst/>
            <a:gdLst/>
            <a:ahLst/>
            <a:cxnLst/>
            <a:rect r="r" b="b" t="t" l="l"/>
            <a:pathLst>
              <a:path h="2738646" w="2738646">
                <a:moveTo>
                  <a:pt x="0" y="0"/>
                </a:moveTo>
                <a:lnTo>
                  <a:pt x="2738646" y="0"/>
                </a:lnTo>
                <a:lnTo>
                  <a:pt x="2738646" y="2738646"/>
                </a:lnTo>
                <a:lnTo>
                  <a:pt x="0" y="27386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68430" y="7040949"/>
            <a:ext cx="2792714" cy="2492497"/>
          </a:xfrm>
          <a:custGeom>
            <a:avLst/>
            <a:gdLst/>
            <a:ahLst/>
            <a:cxnLst/>
            <a:rect r="r" b="b" t="t" l="l"/>
            <a:pathLst>
              <a:path h="2492497" w="2792714">
                <a:moveTo>
                  <a:pt x="0" y="0"/>
                </a:moveTo>
                <a:lnTo>
                  <a:pt x="2792714" y="0"/>
                </a:lnTo>
                <a:lnTo>
                  <a:pt x="2792714" y="2492497"/>
                </a:lnTo>
                <a:lnTo>
                  <a:pt x="0" y="2492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25165" y="4029779"/>
            <a:ext cx="5732115" cy="261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9"/>
              </a:lnSpc>
            </a:pPr>
            <a:r>
              <a:rPr lang="en-US" sz="2949" spc="14">
                <a:solidFill>
                  <a:srgbClr val="FFFFFF"/>
                </a:solidFill>
                <a:latin typeface="Fira Sans"/>
              </a:rPr>
              <a:t>“tvMiniSeries” es la categoría menos popular y menos votada entre los usuarios de MovieAlpes, no es ideal para el sistema de recomendación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720177" y="7945709"/>
            <a:ext cx="5049042" cy="741520"/>
          </a:xfrm>
          <a:custGeom>
            <a:avLst/>
            <a:gdLst/>
            <a:ahLst/>
            <a:cxnLst/>
            <a:rect r="r" b="b" t="t" l="l"/>
            <a:pathLst>
              <a:path h="741520" w="5049042">
                <a:moveTo>
                  <a:pt x="0" y="0"/>
                </a:moveTo>
                <a:lnTo>
                  <a:pt x="5049042" y="0"/>
                </a:lnTo>
                <a:lnTo>
                  <a:pt x="5049042" y="741520"/>
                </a:lnTo>
                <a:lnTo>
                  <a:pt x="0" y="7415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99736" y="488999"/>
            <a:ext cx="9175214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9"/>
              </a:lnSpc>
            </a:pPr>
            <a:r>
              <a:rPr lang="en-US" sz="4499" spc="134">
                <a:solidFill>
                  <a:srgbClr val="FFFFFF"/>
                </a:solidFill>
                <a:latin typeface="Fira Sans Ultra-Bold"/>
              </a:rPr>
              <a:t>Recomendaciones Finales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9736" y="1769813"/>
            <a:ext cx="9855117" cy="19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9"/>
              </a:lnSpc>
            </a:pPr>
            <a:r>
              <a:rPr lang="en-US" sz="3649" spc="18">
                <a:solidFill>
                  <a:srgbClr val="FFFFFF"/>
                </a:solidFill>
                <a:latin typeface="Fira Sans Medium"/>
              </a:rPr>
              <a:t>Despúes de haber realizado nuestros 3 modelos de agrupación podemos concluir que: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8438" y="4029779"/>
            <a:ext cx="5066320" cy="261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9"/>
              </a:lnSpc>
            </a:pPr>
            <a:r>
              <a:rPr lang="en-US" sz="2949" spc="14">
                <a:solidFill>
                  <a:srgbClr val="FFFFFF"/>
                </a:solidFill>
                <a:latin typeface="Fira Sans"/>
              </a:rPr>
              <a:t>Los coeficientes de silueta para cada algoritmo fueron muy similares pero todos cercanos a 1.</a:t>
            </a:r>
          </a:p>
          <a:p>
            <a:pPr>
              <a:lnSpc>
                <a:spcPts val="4129"/>
              </a:lnSpc>
            </a:pPr>
            <a:r>
              <a:rPr lang="en-US" sz="2949" spc="14">
                <a:solidFill>
                  <a:srgbClr val="FFFFFF"/>
                </a:solidFill>
                <a:latin typeface="Fira Sans"/>
              </a:rPr>
              <a:t>0,7702 - 0,7697 y 0,7618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47993" y="4029779"/>
            <a:ext cx="5393411" cy="261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9"/>
              </a:lnSpc>
            </a:pPr>
            <a:r>
              <a:rPr lang="en-US" sz="2949" spc="14">
                <a:solidFill>
                  <a:srgbClr val="FFFFFF"/>
                </a:solidFill>
                <a:latin typeface="Fira Sans"/>
              </a:rPr>
              <a:t>“movie” y “tvSeries” son las categorías más populares y con mejores calificaciones de la plataforma MovieAlpes, aquí deberia centrarse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774951" y="1407437"/>
            <a:ext cx="7651215" cy="0"/>
          </a:xfrm>
          <a:prstGeom prst="line">
            <a:avLst/>
          </a:prstGeom>
          <a:ln cap="rnd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520394" y="4436374"/>
            <a:ext cx="1414252" cy="1414252"/>
          </a:xfrm>
          <a:custGeom>
            <a:avLst/>
            <a:gdLst/>
            <a:ahLst/>
            <a:cxnLst/>
            <a:rect r="r" b="b" t="t" l="l"/>
            <a:pathLst>
              <a:path h="1414252" w="1414252">
                <a:moveTo>
                  <a:pt x="0" y="0"/>
                </a:moveTo>
                <a:lnTo>
                  <a:pt x="1414253" y="0"/>
                </a:lnTo>
                <a:lnTo>
                  <a:pt x="1414253" y="1414252"/>
                </a:lnTo>
                <a:lnTo>
                  <a:pt x="0" y="1414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70116" y="4372466"/>
            <a:ext cx="1414252" cy="1414252"/>
          </a:xfrm>
          <a:custGeom>
            <a:avLst/>
            <a:gdLst/>
            <a:ahLst/>
            <a:cxnLst/>
            <a:rect r="r" b="b" t="t" l="l"/>
            <a:pathLst>
              <a:path h="1414252" w="1414252">
                <a:moveTo>
                  <a:pt x="0" y="0"/>
                </a:moveTo>
                <a:lnTo>
                  <a:pt x="1414253" y="0"/>
                </a:lnTo>
                <a:lnTo>
                  <a:pt x="1414253" y="1414252"/>
                </a:lnTo>
                <a:lnTo>
                  <a:pt x="0" y="1414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98932" y="4372466"/>
            <a:ext cx="1414252" cy="1414252"/>
          </a:xfrm>
          <a:custGeom>
            <a:avLst/>
            <a:gdLst/>
            <a:ahLst/>
            <a:cxnLst/>
            <a:rect r="r" b="b" t="t" l="l"/>
            <a:pathLst>
              <a:path h="1414252" w="1414252">
                <a:moveTo>
                  <a:pt x="0" y="0"/>
                </a:moveTo>
                <a:lnTo>
                  <a:pt x="1414252" y="0"/>
                </a:lnTo>
                <a:lnTo>
                  <a:pt x="1414252" y="1414252"/>
                </a:lnTo>
                <a:lnTo>
                  <a:pt x="0" y="1414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70175" y="488999"/>
            <a:ext cx="3086017" cy="3035869"/>
          </a:xfrm>
          <a:custGeom>
            <a:avLst/>
            <a:gdLst/>
            <a:ahLst/>
            <a:cxnLst/>
            <a:rect r="r" b="b" t="t" l="l"/>
            <a:pathLst>
              <a:path h="3035869" w="3086017">
                <a:moveTo>
                  <a:pt x="0" y="0"/>
                </a:moveTo>
                <a:lnTo>
                  <a:pt x="3086018" y="0"/>
                </a:lnTo>
                <a:lnTo>
                  <a:pt x="3086018" y="3035869"/>
                </a:lnTo>
                <a:lnTo>
                  <a:pt x="0" y="30358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9736" y="488999"/>
            <a:ext cx="9175214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9"/>
              </a:lnSpc>
            </a:pPr>
            <a:r>
              <a:rPr lang="en-US" sz="4499" spc="134">
                <a:solidFill>
                  <a:srgbClr val="FFFFFF"/>
                </a:solidFill>
                <a:latin typeface="Fira Sans Ultra-Bold"/>
              </a:rPr>
              <a:t>Recomendaciones Finales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4951" y="1445750"/>
            <a:ext cx="10214918" cy="257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9"/>
              </a:lnSpc>
            </a:pPr>
            <a:r>
              <a:rPr lang="en-US" sz="3649" spc="18">
                <a:solidFill>
                  <a:srgbClr val="FFFFFF"/>
                </a:solidFill>
                <a:latin typeface="Fira Sans Medium"/>
              </a:rPr>
              <a:t>Despúes del analisis mostrado, el mejor modelo por la ligera diferencia en el coeficiente de silueta es el algoritmo de K-means, por lo cual: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7754" y="6145901"/>
            <a:ext cx="4904655" cy="2555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1"/>
              </a:lnSpc>
            </a:pPr>
            <a:r>
              <a:rPr lang="en-US" sz="2908" spc="14">
                <a:solidFill>
                  <a:srgbClr val="FFFFFF"/>
                </a:solidFill>
                <a:latin typeface="Fira Sans"/>
              </a:rPr>
              <a:t>Es el modelo sugerido de agrupación para la construcción del sistema de recomendación de MovieAlpes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24381" y="5993501"/>
            <a:ext cx="4839237" cy="2555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1"/>
              </a:lnSpc>
            </a:pPr>
            <a:r>
              <a:rPr lang="en-US" sz="2908" spc="14">
                <a:solidFill>
                  <a:srgbClr val="FFFFFF"/>
                </a:solidFill>
                <a:latin typeface="Fira Sans"/>
              </a:rPr>
              <a:t>Es importante considerar las variables que se dejaron por fuera de la construcción de los grupos, en especial la categoría “main_genre”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53730" y="5993501"/>
            <a:ext cx="4904655" cy="3069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1"/>
              </a:lnSpc>
            </a:pPr>
            <a:r>
              <a:rPr lang="en-US" sz="2908" spc="14">
                <a:solidFill>
                  <a:srgbClr val="FFFFFF"/>
                </a:solidFill>
                <a:latin typeface="Fira Sans"/>
              </a:rPr>
              <a:t>Utilizar main_genre permitirá segmentar aún más los mejores productos cinematográficos para recomendar a los usuarios en MovieAlpes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427246" y="5238750"/>
            <a:ext cx="15865572" cy="11972520"/>
            <a:chOff x="0" y="0"/>
            <a:chExt cx="7118922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18922" cy="5372100"/>
            </a:xfrm>
            <a:custGeom>
              <a:avLst/>
              <a:gdLst/>
              <a:ahLst/>
              <a:cxnLst/>
              <a:rect r="r" b="b" t="t" l="l"/>
              <a:pathLst>
                <a:path h="5372100" w="7118922">
                  <a:moveTo>
                    <a:pt x="556825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68252" y="5372100"/>
                  </a:lnTo>
                  <a:lnTo>
                    <a:pt x="7118922" y="2686050"/>
                  </a:lnTo>
                  <a:lnTo>
                    <a:pt x="5568252" y="0"/>
                  </a:lnTo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91782" y="-1299934"/>
            <a:ext cx="19071563" cy="12634911"/>
          </a:xfrm>
          <a:custGeom>
            <a:avLst/>
            <a:gdLst/>
            <a:ahLst/>
            <a:cxnLst/>
            <a:rect r="r" b="b" t="t" l="l"/>
            <a:pathLst>
              <a:path h="12634911" w="19071563">
                <a:moveTo>
                  <a:pt x="0" y="0"/>
                </a:moveTo>
                <a:lnTo>
                  <a:pt x="19071564" y="0"/>
                </a:lnTo>
                <a:lnTo>
                  <a:pt x="19071564" y="12634911"/>
                </a:lnTo>
                <a:lnTo>
                  <a:pt x="0" y="12634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93314" y="6789480"/>
            <a:ext cx="3375972" cy="3262033"/>
          </a:xfrm>
          <a:custGeom>
            <a:avLst/>
            <a:gdLst/>
            <a:ahLst/>
            <a:cxnLst/>
            <a:rect r="r" b="b" t="t" l="l"/>
            <a:pathLst>
              <a:path h="3262033" w="3375972">
                <a:moveTo>
                  <a:pt x="0" y="0"/>
                </a:moveTo>
                <a:lnTo>
                  <a:pt x="3375972" y="0"/>
                </a:lnTo>
                <a:lnTo>
                  <a:pt x="3375972" y="3262033"/>
                </a:lnTo>
                <a:lnTo>
                  <a:pt x="0" y="3262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21836" y="3539100"/>
            <a:ext cx="10844328" cy="3052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4"/>
              </a:lnSpc>
            </a:pPr>
            <a:r>
              <a:rPr lang="en-US" sz="10822">
                <a:solidFill>
                  <a:srgbClr val="FFFFFF"/>
                </a:solidFill>
                <a:latin typeface="Fira Sans Semi-Bold"/>
              </a:rPr>
              <a:t>¡Muchas gracias por su atención!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9568" y="181817"/>
            <a:ext cx="3375972" cy="3262033"/>
          </a:xfrm>
          <a:custGeom>
            <a:avLst/>
            <a:gdLst/>
            <a:ahLst/>
            <a:cxnLst/>
            <a:rect r="r" b="b" t="t" l="l"/>
            <a:pathLst>
              <a:path h="3262033" w="3375972">
                <a:moveTo>
                  <a:pt x="0" y="0"/>
                </a:moveTo>
                <a:lnTo>
                  <a:pt x="3375972" y="0"/>
                </a:lnTo>
                <a:lnTo>
                  <a:pt x="3375972" y="3262033"/>
                </a:lnTo>
                <a:lnTo>
                  <a:pt x="0" y="3262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0652" y="9515874"/>
            <a:ext cx="16926697" cy="1542251"/>
            <a:chOff x="0" y="0"/>
            <a:chExt cx="58960502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960500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9605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AutoShape 4" id="4"/>
          <p:cNvSpPr/>
          <p:nvPr/>
        </p:nvSpPr>
        <p:spPr>
          <a:xfrm rot="-10800000">
            <a:off x="8927423" y="3032181"/>
            <a:ext cx="7651215" cy="0"/>
          </a:xfrm>
          <a:prstGeom prst="line">
            <a:avLst/>
          </a:prstGeom>
          <a:ln cap="rnd" w="762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10800000">
            <a:off x="8927423" y="4719199"/>
            <a:ext cx="7651215" cy="0"/>
          </a:xfrm>
          <a:prstGeom prst="line">
            <a:avLst/>
          </a:prstGeom>
          <a:ln cap="rnd" w="762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10800000">
            <a:off x="8927423" y="6368117"/>
            <a:ext cx="7651215" cy="0"/>
          </a:xfrm>
          <a:prstGeom prst="line">
            <a:avLst/>
          </a:prstGeom>
          <a:ln cap="rnd" w="762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486357" cy="1297184"/>
          </a:xfrm>
          <a:custGeom>
            <a:avLst/>
            <a:gdLst/>
            <a:ahLst/>
            <a:cxnLst/>
            <a:rect r="r" b="b" t="t" l="l"/>
            <a:pathLst>
              <a:path h="1297184" w="1486357">
                <a:moveTo>
                  <a:pt x="0" y="0"/>
                </a:moveTo>
                <a:lnTo>
                  <a:pt x="1486357" y="0"/>
                </a:lnTo>
                <a:lnTo>
                  <a:pt x="1486357" y="1297184"/>
                </a:lnTo>
                <a:lnTo>
                  <a:pt x="0" y="1297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17272" y="4650047"/>
            <a:ext cx="2760867" cy="2848925"/>
          </a:xfrm>
          <a:custGeom>
            <a:avLst/>
            <a:gdLst/>
            <a:ahLst/>
            <a:cxnLst/>
            <a:rect r="r" b="b" t="t" l="l"/>
            <a:pathLst>
              <a:path h="2848925" w="2760867">
                <a:moveTo>
                  <a:pt x="0" y="0"/>
                </a:moveTo>
                <a:lnTo>
                  <a:pt x="2760868" y="0"/>
                </a:lnTo>
                <a:lnTo>
                  <a:pt x="2760868" y="2848925"/>
                </a:lnTo>
                <a:lnTo>
                  <a:pt x="0" y="2848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013301"/>
            <a:ext cx="6143209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1836B2"/>
                </a:solidFill>
                <a:latin typeface="Fira Sans Semi-Bold"/>
              </a:rPr>
              <a:t>Contenido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144000" y="2016902"/>
            <a:ext cx="6704639" cy="568325"/>
            <a:chOff x="0" y="0"/>
            <a:chExt cx="8939518" cy="75776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2600937" y="-15875"/>
              <a:ext cx="6338581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 spc="17">
                  <a:solidFill>
                    <a:srgbClr val="000000"/>
                  </a:solidFill>
                  <a:latin typeface="Fira Sans Medium"/>
                </a:rPr>
                <a:t>Introducción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2283315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Ultra-Bold"/>
                </a:rPr>
                <a:t>Parte 1: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44000" y="3666459"/>
            <a:ext cx="6704639" cy="568325"/>
            <a:chOff x="0" y="0"/>
            <a:chExt cx="8939518" cy="75776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2600937" y="-15875"/>
              <a:ext cx="6338581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 spc="17">
                  <a:solidFill>
                    <a:srgbClr val="000000"/>
                  </a:solidFill>
                  <a:latin typeface="Fira Sans Medium"/>
                </a:rPr>
                <a:t>Algoritmos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2283315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Ultra-Bold"/>
                </a:rPr>
                <a:t>Parte 2: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144000" y="5316015"/>
            <a:ext cx="6704639" cy="568325"/>
            <a:chOff x="0" y="0"/>
            <a:chExt cx="8939518" cy="75776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2600937" y="-15875"/>
              <a:ext cx="6338581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 spc="17">
                  <a:solidFill>
                    <a:srgbClr val="000000"/>
                  </a:solidFill>
                  <a:latin typeface="Fira Sans Medium"/>
                </a:rPr>
                <a:t>Resultados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2283315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Ultra-Bold"/>
                </a:rPr>
                <a:t>Parte 3: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144000" y="6930647"/>
            <a:ext cx="7434638" cy="568325"/>
            <a:chOff x="0" y="0"/>
            <a:chExt cx="9912851" cy="75776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2692955" y="-15875"/>
              <a:ext cx="7219896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 spc="17">
                  <a:solidFill>
                    <a:srgbClr val="000000"/>
                  </a:solidFill>
                  <a:latin typeface="Fira Sans Medium"/>
                </a:rPr>
                <a:t>Recomendaciones Finales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2600786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Ultra-Bold"/>
                </a:rPr>
                <a:t>Parte 4: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171827" y="2286000"/>
            <a:ext cx="9982024" cy="8643983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865" t="0" r="-1486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97101" y="-7723902"/>
            <a:ext cx="10811520" cy="9544289"/>
            <a:chOff x="0" y="0"/>
            <a:chExt cx="6085374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5374" cy="5372100"/>
            </a:xfrm>
            <a:custGeom>
              <a:avLst/>
              <a:gdLst/>
              <a:ahLst/>
              <a:cxnLst/>
              <a:rect r="r" b="b" t="t" l="l"/>
              <a:pathLst>
                <a:path h="5372100" w="6085374">
                  <a:moveTo>
                    <a:pt x="453470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534704" y="5372100"/>
                  </a:lnTo>
                  <a:lnTo>
                    <a:pt x="6085374" y="2686050"/>
                  </a:lnTo>
                  <a:lnTo>
                    <a:pt x="4534704" y="0"/>
                  </a:ln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973329" y="326441"/>
            <a:ext cx="3613006" cy="1075628"/>
            <a:chOff x="0" y="0"/>
            <a:chExt cx="4817341" cy="14341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43321" cy="1434171"/>
            </a:xfrm>
            <a:custGeom>
              <a:avLst/>
              <a:gdLst/>
              <a:ahLst/>
              <a:cxnLst/>
              <a:rect r="r" b="b" t="t" l="l"/>
              <a:pathLst>
                <a:path h="1434171" w="1643321">
                  <a:moveTo>
                    <a:pt x="0" y="0"/>
                  </a:moveTo>
                  <a:lnTo>
                    <a:pt x="1643321" y="0"/>
                  </a:lnTo>
                  <a:lnTo>
                    <a:pt x="1643321" y="1434171"/>
                  </a:lnTo>
                  <a:lnTo>
                    <a:pt x="0" y="1434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853519" y="351527"/>
              <a:ext cx="2963821" cy="664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4"/>
                </a:lnSpc>
                <a:spcBef>
                  <a:spcPct val="0"/>
                </a:spcBef>
              </a:pPr>
              <a:r>
                <a:rPr lang="en-US" sz="2974">
                  <a:solidFill>
                    <a:srgbClr val="000000"/>
                  </a:solidFill>
                  <a:latin typeface="Fira Sans Ultra-Bold"/>
                </a:rPr>
                <a:t>MovieAlpes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895475"/>
            <a:ext cx="8652819" cy="736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Fira Sans Bold"/>
              </a:rPr>
              <a:t>Aplicar la tarea de aprendizaje de agrupación para un sistema de recomendación requerido por MovieAlpes.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028700"/>
            <a:ext cx="7629069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9"/>
              </a:lnSpc>
            </a:pPr>
            <a:r>
              <a:rPr lang="en-US" sz="4499" spc="134">
                <a:solidFill>
                  <a:srgbClr val="000000"/>
                </a:solidFill>
                <a:latin typeface="Fira Sans Ultra-Bold"/>
              </a:rPr>
              <a:t>Introducción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72794" y="1258671"/>
            <a:ext cx="10286506" cy="7769657"/>
            <a:chOff x="0" y="0"/>
            <a:chExt cx="13715341" cy="1035954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847791"/>
              <a:ext cx="13715341" cy="8455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6000" spc="-120">
                  <a:solidFill>
                    <a:srgbClr val="FFFFFF"/>
                  </a:solidFill>
                  <a:latin typeface="Fira Sans Medium"/>
                </a:rPr>
                <a:t>Se seleccionaron tres algoritmos de clustering para llevar a cabo el objetivo de la organización. Esto después de un proceso de preparación y corrección de los datos 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3715341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79"/>
                </a:lnSpc>
              </a:pPr>
              <a:r>
                <a:rPr lang="en-US" sz="4899" spc="146">
                  <a:solidFill>
                    <a:srgbClr val="86C7ED"/>
                  </a:solidFill>
                  <a:latin typeface="Fira Sans Ultra-Bold"/>
                </a:rPr>
                <a:t>Algoritmos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662486" y="781243"/>
            <a:ext cx="9382372" cy="10436259"/>
            <a:chOff x="687070" y="247650"/>
            <a:chExt cx="11148060" cy="12400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87070" y="247650"/>
              <a:ext cx="11148061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1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2"/>
              <a:stretch>
                <a:fillRect l="-44616" t="-2044" r="-31316" b="2044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01753" y="-7133903"/>
            <a:ext cx="17406869" cy="9544289"/>
            <a:chOff x="0" y="0"/>
            <a:chExt cx="9797633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97633" cy="5372100"/>
            </a:xfrm>
            <a:custGeom>
              <a:avLst/>
              <a:gdLst/>
              <a:ahLst/>
              <a:cxnLst/>
              <a:rect r="r" b="b" t="t" l="l"/>
              <a:pathLst>
                <a:path h="5372100" w="9797633">
                  <a:moveTo>
                    <a:pt x="824696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246963" y="5372100"/>
                  </a:lnTo>
                  <a:lnTo>
                    <a:pt x="9797633" y="2686050"/>
                  </a:lnTo>
                  <a:lnTo>
                    <a:pt x="8246963" y="0"/>
                  </a:lnTo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7108220" y="438330"/>
            <a:ext cx="1015108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spc="135">
                <a:solidFill>
                  <a:srgbClr val="FFFFFF"/>
                </a:solidFill>
                <a:latin typeface="Fira Sans Ultra-Bold"/>
              </a:rPr>
              <a:t>Datos Seleccionados Para Construir Los Modelos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496956" y="3076435"/>
            <a:ext cx="8399288" cy="4470265"/>
            <a:chOff x="0" y="0"/>
            <a:chExt cx="11199051" cy="596035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5405"/>
              <a:ext cx="11199051" cy="773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en-US" sz="3499" spc="17">
                  <a:solidFill>
                    <a:srgbClr val="FFFFFF"/>
                  </a:solidFill>
                  <a:latin typeface="Fira Sans Medium"/>
                </a:rPr>
                <a:t>titleType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583513"/>
              <a:ext cx="11199051" cy="816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09"/>
                </a:lnSpc>
              </a:pPr>
              <a:r>
                <a:rPr lang="en-US" sz="3649" spc="18">
                  <a:solidFill>
                    <a:srgbClr val="FFFFFF"/>
                  </a:solidFill>
                  <a:latin typeface="Fira Sans Medium"/>
                </a:rPr>
                <a:t>averageRating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144166"/>
              <a:ext cx="11199051" cy="816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09"/>
                </a:lnSpc>
              </a:pPr>
              <a:r>
                <a:rPr lang="en-US" sz="3649" spc="18">
                  <a:solidFill>
                    <a:srgbClr val="FFFFFF"/>
                  </a:solidFill>
                  <a:latin typeface="Fira Sans Medium"/>
                </a:rPr>
                <a:t>numVotes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1699850"/>
              <a:ext cx="11199051" cy="0"/>
            </a:xfrm>
            <a:prstGeom prst="line">
              <a:avLst/>
            </a:prstGeom>
            <a:ln cap="rnd" w="38100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0" y="4260503"/>
              <a:ext cx="11199051" cy="0"/>
            </a:xfrm>
            <a:prstGeom prst="line">
              <a:avLst/>
            </a:prstGeom>
            <a:ln cap="rnd" w="38100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-5407059" y="-413081"/>
            <a:ext cx="12833418" cy="11113161"/>
            <a:chOff x="0" y="0"/>
            <a:chExt cx="4282440" cy="3708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54974" r="0" b="-18244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6419960" y="7729888"/>
            <a:ext cx="2012797" cy="2157970"/>
          </a:xfrm>
          <a:custGeom>
            <a:avLst/>
            <a:gdLst/>
            <a:ahLst/>
            <a:cxnLst/>
            <a:rect r="r" b="b" t="t" l="l"/>
            <a:pathLst>
              <a:path h="2157970" w="2012797">
                <a:moveTo>
                  <a:pt x="0" y="0"/>
                </a:moveTo>
                <a:lnTo>
                  <a:pt x="2012797" y="0"/>
                </a:lnTo>
                <a:lnTo>
                  <a:pt x="2012797" y="2157970"/>
                </a:lnTo>
                <a:lnTo>
                  <a:pt x="0" y="2157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938448" y="7905355"/>
            <a:ext cx="1915594" cy="1982503"/>
          </a:xfrm>
          <a:custGeom>
            <a:avLst/>
            <a:gdLst/>
            <a:ahLst/>
            <a:cxnLst/>
            <a:rect r="r" b="b" t="t" l="l"/>
            <a:pathLst>
              <a:path h="1982503" w="1915594">
                <a:moveTo>
                  <a:pt x="0" y="0"/>
                </a:moveTo>
                <a:lnTo>
                  <a:pt x="1915593" y="0"/>
                </a:lnTo>
                <a:lnTo>
                  <a:pt x="1915593" y="1982503"/>
                </a:lnTo>
                <a:lnTo>
                  <a:pt x="0" y="19825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774951" y="1407437"/>
            <a:ext cx="7651215" cy="0"/>
          </a:xfrm>
          <a:prstGeom prst="line">
            <a:avLst/>
          </a:prstGeom>
          <a:ln cap="rnd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585835" y="75557"/>
            <a:ext cx="3702165" cy="3291784"/>
          </a:xfrm>
          <a:custGeom>
            <a:avLst/>
            <a:gdLst/>
            <a:ahLst/>
            <a:cxnLst/>
            <a:rect r="r" b="b" t="t" l="l"/>
            <a:pathLst>
              <a:path h="3291784" w="3702165">
                <a:moveTo>
                  <a:pt x="0" y="0"/>
                </a:moveTo>
                <a:lnTo>
                  <a:pt x="3702165" y="0"/>
                </a:lnTo>
                <a:lnTo>
                  <a:pt x="3702165" y="3291784"/>
                </a:lnTo>
                <a:lnTo>
                  <a:pt x="0" y="3291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56430" y="4257326"/>
            <a:ext cx="6124941" cy="5541614"/>
          </a:xfrm>
          <a:custGeom>
            <a:avLst/>
            <a:gdLst/>
            <a:ahLst/>
            <a:cxnLst/>
            <a:rect r="r" b="b" t="t" l="l"/>
            <a:pathLst>
              <a:path h="5541614" w="6124941">
                <a:moveTo>
                  <a:pt x="0" y="0"/>
                </a:moveTo>
                <a:lnTo>
                  <a:pt x="6124942" y="0"/>
                </a:lnTo>
                <a:lnTo>
                  <a:pt x="6124942" y="5541613"/>
                </a:lnTo>
                <a:lnTo>
                  <a:pt x="0" y="55416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00558" y="7605872"/>
            <a:ext cx="4229801" cy="1194919"/>
          </a:xfrm>
          <a:custGeom>
            <a:avLst/>
            <a:gdLst/>
            <a:ahLst/>
            <a:cxnLst/>
            <a:rect r="r" b="b" t="t" l="l"/>
            <a:pathLst>
              <a:path h="1194919" w="4229801">
                <a:moveTo>
                  <a:pt x="0" y="0"/>
                </a:moveTo>
                <a:lnTo>
                  <a:pt x="4229802" y="0"/>
                </a:lnTo>
                <a:lnTo>
                  <a:pt x="4229802" y="1194919"/>
                </a:lnTo>
                <a:lnTo>
                  <a:pt x="0" y="11949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43287" y="6341082"/>
            <a:ext cx="2144777" cy="2144777"/>
          </a:xfrm>
          <a:custGeom>
            <a:avLst/>
            <a:gdLst/>
            <a:ahLst/>
            <a:cxnLst/>
            <a:rect r="r" b="b" t="t" l="l"/>
            <a:pathLst>
              <a:path h="2144777" w="2144777">
                <a:moveTo>
                  <a:pt x="0" y="0"/>
                </a:moveTo>
                <a:lnTo>
                  <a:pt x="2144777" y="0"/>
                </a:lnTo>
                <a:lnTo>
                  <a:pt x="2144777" y="2144777"/>
                </a:lnTo>
                <a:lnTo>
                  <a:pt x="0" y="21447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9736" y="1671597"/>
            <a:ext cx="9774074" cy="302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29"/>
              </a:lnSpc>
            </a:pPr>
            <a:r>
              <a:rPr lang="en-US" sz="3449" spc="17">
                <a:solidFill>
                  <a:srgbClr val="FFFFFF"/>
                </a:solidFill>
                <a:latin typeface="Fira Sans Medium"/>
              </a:rPr>
              <a:t>M</a:t>
            </a:r>
            <a:r>
              <a:rPr lang="en-US" sz="3449" spc="17">
                <a:solidFill>
                  <a:srgbClr val="FFFFFF"/>
                </a:solidFill>
                <a:latin typeface="Fira Sans Medium"/>
              </a:rPr>
              <a:t>étodo de agrupación que nos permite dividir un conjunto de datos en grupos o clústeres de manera que los elementos de un mismo grupo sean más similares entre sí pero muy diferentes con los elementos de otros grupos.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9736" y="488999"/>
            <a:ext cx="9175214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9"/>
              </a:lnSpc>
            </a:pPr>
            <a:r>
              <a:rPr lang="en-US" sz="4499" spc="134">
                <a:solidFill>
                  <a:srgbClr val="FFFFFF"/>
                </a:solidFill>
                <a:latin typeface="Fira Sans Ultra-Bold"/>
              </a:rPr>
              <a:t>Algoritmo K-Means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6259" y="5843477"/>
            <a:ext cx="7544554" cy="156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85"/>
              </a:lnSpc>
            </a:pPr>
            <a:r>
              <a:rPr lang="en-US" sz="2989" spc="14">
                <a:solidFill>
                  <a:srgbClr val="FFFFFF"/>
                </a:solidFill>
                <a:latin typeface="Fira Sans"/>
              </a:rPr>
              <a:t>3 Grupos Diferenciados obtenidos después de definir hiperpárametros con varias iteraciones explorando el grupo de datos.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441057" y="4513223"/>
            <a:ext cx="2144777" cy="2144777"/>
          </a:xfrm>
          <a:custGeom>
            <a:avLst/>
            <a:gdLst/>
            <a:ahLst/>
            <a:cxnLst/>
            <a:rect r="r" b="b" t="t" l="l"/>
            <a:pathLst>
              <a:path h="2144777" w="2144777">
                <a:moveTo>
                  <a:pt x="0" y="0"/>
                </a:moveTo>
                <a:lnTo>
                  <a:pt x="2144778" y="0"/>
                </a:lnTo>
                <a:lnTo>
                  <a:pt x="2144778" y="2144777"/>
                </a:lnTo>
                <a:lnTo>
                  <a:pt x="0" y="21447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99951" y="6341082"/>
            <a:ext cx="2144777" cy="2144777"/>
          </a:xfrm>
          <a:custGeom>
            <a:avLst/>
            <a:gdLst/>
            <a:ahLst/>
            <a:cxnLst/>
            <a:rect r="r" b="b" t="t" l="l"/>
            <a:pathLst>
              <a:path h="2144777" w="2144777">
                <a:moveTo>
                  <a:pt x="0" y="0"/>
                </a:moveTo>
                <a:lnTo>
                  <a:pt x="2144778" y="0"/>
                </a:lnTo>
                <a:lnTo>
                  <a:pt x="2144778" y="2144777"/>
                </a:lnTo>
                <a:lnTo>
                  <a:pt x="0" y="21447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774951" y="1407437"/>
            <a:ext cx="7651215" cy="0"/>
          </a:xfrm>
          <a:prstGeom prst="line">
            <a:avLst/>
          </a:prstGeom>
          <a:ln cap="rnd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585835" y="75557"/>
            <a:ext cx="3702165" cy="3291784"/>
          </a:xfrm>
          <a:custGeom>
            <a:avLst/>
            <a:gdLst/>
            <a:ahLst/>
            <a:cxnLst/>
            <a:rect r="r" b="b" t="t" l="l"/>
            <a:pathLst>
              <a:path h="3291784" w="3702165">
                <a:moveTo>
                  <a:pt x="0" y="0"/>
                </a:moveTo>
                <a:lnTo>
                  <a:pt x="3702165" y="0"/>
                </a:lnTo>
                <a:lnTo>
                  <a:pt x="3702165" y="3291784"/>
                </a:lnTo>
                <a:lnTo>
                  <a:pt x="0" y="3291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29192" y="3977127"/>
            <a:ext cx="8825605" cy="6043472"/>
          </a:xfrm>
          <a:custGeom>
            <a:avLst/>
            <a:gdLst/>
            <a:ahLst/>
            <a:cxnLst/>
            <a:rect r="r" b="b" t="t" l="l"/>
            <a:pathLst>
              <a:path h="6043472" w="8825605">
                <a:moveTo>
                  <a:pt x="0" y="0"/>
                </a:moveTo>
                <a:lnTo>
                  <a:pt x="8825605" y="0"/>
                </a:lnTo>
                <a:lnTo>
                  <a:pt x="8825605" y="6043471"/>
                </a:lnTo>
                <a:lnTo>
                  <a:pt x="0" y="6043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6" t="0" r="-110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72307" y="8229047"/>
            <a:ext cx="3832282" cy="1082620"/>
          </a:xfrm>
          <a:custGeom>
            <a:avLst/>
            <a:gdLst/>
            <a:ahLst/>
            <a:cxnLst/>
            <a:rect r="r" b="b" t="t" l="l"/>
            <a:pathLst>
              <a:path h="1082620" w="3832282">
                <a:moveTo>
                  <a:pt x="0" y="0"/>
                </a:moveTo>
                <a:lnTo>
                  <a:pt x="3832281" y="0"/>
                </a:lnTo>
                <a:lnTo>
                  <a:pt x="3832281" y="1082620"/>
                </a:lnTo>
                <a:lnTo>
                  <a:pt x="0" y="10826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97871" y="4346088"/>
            <a:ext cx="2544141" cy="2525059"/>
          </a:xfrm>
          <a:custGeom>
            <a:avLst/>
            <a:gdLst/>
            <a:ahLst/>
            <a:cxnLst/>
            <a:rect r="r" b="b" t="t" l="l"/>
            <a:pathLst>
              <a:path h="2525059" w="2544141">
                <a:moveTo>
                  <a:pt x="0" y="0"/>
                </a:moveTo>
                <a:lnTo>
                  <a:pt x="2544140" y="0"/>
                </a:lnTo>
                <a:lnTo>
                  <a:pt x="2544140" y="2525060"/>
                </a:lnTo>
                <a:lnTo>
                  <a:pt x="0" y="2525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9736" y="488999"/>
            <a:ext cx="9175214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9"/>
              </a:lnSpc>
            </a:pPr>
            <a:r>
              <a:rPr lang="en-US" sz="4499" spc="134">
                <a:solidFill>
                  <a:srgbClr val="FFFFFF"/>
                </a:solidFill>
                <a:latin typeface="Fira Sans Ultra-Bold"/>
              </a:rPr>
              <a:t>Algoritmo K-Means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2246" y="7042598"/>
            <a:ext cx="6612343" cy="103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85"/>
              </a:lnSpc>
            </a:pPr>
            <a:r>
              <a:rPr lang="en-US" sz="2989" spc="14">
                <a:solidFill>
                  <a:srgbClr val="FFFFFF"/>
                </a:solidFill>
                <a:latin typeface="Fira Sans"/>
              </a:rPr>
              <a:t>Los datos se repartieron en los clústeres de esta forma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4951" y="1616857"/>
            <a:ext cx="8268723" cy="249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9"/>
              </a:lnSpc>
            </a:pPr>
            <a:r>
              <a:rPr lang="en-US" sz="3549" spc="17">
                <a:solidFill>
                  <a:srgbClr val="FFFFFF"/>
                </a:solidFill>
                <a:latin typeface="Fira Sans Medium"/>
              </a:rPr>
              <a:t>Para el caso puntual de MovieAlpes y después de aplicar el método del codo, definimos para este modelo un total de 3 agrupaciones (clústeres)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774951" y="1407437"/>
            <a:ext cx="7651215" cy="0"/>
          </a:xfrm>
          <a:prstGeom prst="line">
            <a:avLst/>
          </a:prstGeom>
          <a:ln cap="rnd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585835" y="75557"/>
            <a:ext cx="3702165" cy="3291784"/>
          </a:xfrm>
          <a:custGeom>
            <a:avLst/>
            <a:gdLst/>
            <a:ahLst/>
            <a:cxnLst/>
            <a:rect r="r" b="b" t="t" l="l"/>
            <a:pathLst>
              <a:path h="3291784" w="3702165">
                <a:moveTo>
                  <a:pt x="0" y="0"/>
                </a:moveTo>
                <a:lnTo>
                  <a:pt x="3702165" y="0"/>
                </a:lnTo>
                <a:lnTo>
                  <a:pt x="3702165" y="3291784"/>
                </a:lnTo>
                <a:lnTo>
                  <a:pt x="0" y="3291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6231" y="7144699"/>
            <a:ext cx="2481258" cy="2481258"/>
          </a:xfrm>
          <a:custGeom>
            <a:avLst/>
            <a:gdLst/>
            <a:ahLst/>
            <a:cxnLst/>
            <a:rect r="r" b="b" t="t" l="l"/>
            <a:pathLst>
              <a:path h="2481258" w="2481258">
                <a:moveTo>
                  <a:pt x="0" y="0"/>
                </a:moveTo>
                <a:lnTo>
                  <a:pt x="2481258" y="0"/>
                </a:lnTo>
                <a:lnTo>
                  <a:pt x="2481258" y="2481259"/>
                </a:lnTo>
                <a:lnTo>
                  <a:pt x="0" y="24812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 flipV="true">
            <a:off x="6131063" y="4017658"/>
            <a:ext cx="51759" cy="610111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971920" y="7268239"/>
            <a:ext cx="2344161" cy="2344161"/>
          </a:xfrm>
          <a:custGeom>
            <a:avLst/>
            <a:gdLst/>
            <a:ahLst/>
            <a:cxnLst/>
            <a:rect r="r" b="b" t="t" l="l"/>
            <a:pathLst>
              <a:path h="2344161" w="2344161">
                <a:moveTo>
                  <a:pt x="0" y="0"/>
                </a:moveTo>
                <a:lnTo>
                  <a:pt x="2344160" y="0"/>
                </a:lnTo>
                <a:lnTo>
                  <a:pt x="2344160" y="2344160"/>
                </a:lnTo>
                <a:lnTo>
                  <a:pt x="0" y="23441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 flipV="true">
            <a:off x="12449141" y="3945445"/>
            <a:ext cx="51759" cy="610111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434474" y="7176568"/>
            <a:ext cx="2512971" cy="2449390"/>
          </a:xfrm>
          <a:custGeom>
            <a:avLst/>
            <a:gdLst/>
            <a:ahLst/>
            <a:cxnLst/>
            <a:rect r="r" b="b" t="t" l="l"/>
            <a:pathLst>
              <a:path h="2449390" w="2512971">
                <a:moveTo>
                  <a:pt x="0" y="0"/>
                </a:moveTo>
                <a:lnTo>
                  <a:pt x="2512971" y="0"/>
                </a:lnTo>
                <a:lnTo>
                  <a:pt x="2512971" y="2449390"/>
                </a:lnTo>
                <a:lnTo>
                  <a:pt x="0" y="2449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92778" y="3933218"/>
            <a:ext cx="5732115" cy="313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9"/>
              </a:lnSpc>
            </a:pPr>
            <a:r>
              <a:rPr lang="en-US" sz="2949" spc="14">
                <a:solidFill>
                  <a:srgbClr val="FFFFFF"/>
                </a:solidFill>
                <a:latin typeface="Fira Sans"/>
              </a:rPr>
              <a:t>En el grupo 1, están la mayoría de “tvSeries”, mientras que en el grupo 2 las “movies” y finalmente en el grupo 3 “tvMiniSeries” y unas pocas “tvMovie”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9736" y="488999"/>
            <a:ext cx="9175214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9"/>
              </a:lnSpc>
            </a:pPr>
            <a:r>
              <a:rPr lang="en-US" sz="4499" spc="134">
                <a:solidFill>
                  <a:srgbClr val="FFFFFF"/>
                </a:solidFill>
                <a:latin typeface="Fira Sans Ultra-Bold"/>
              </a:rPr>
              <a:t>Resultados Algoritmo K-Means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6144" y="1645249"/>
            <a:ext cx="11929763" cy="1926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9"/>
              </a:lnSpc>
            </a:pPr>
            <a:r>
              <a:rPr lang="en-US" sz="3649" spc="18">
                <a:solidFill>
                  <a:srgbClr val="FFFFFF"/>
                </a:solidFill>
                <a:latin typeface="Fira Sans Medium"/>
              </a:rPr>
              <a:t>Para analizar el modelo lo hacemos de forma cualitativa y cuantitativa. En el caso de esta primera obtuvimos: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6144" y="3981129"/>
            <a:ext cx="5066320" cy="261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9"/>
              </a:lnSpc>
            </a:pPr>
            <a:r>
              <a:rPr lang="en-US" sz="2949" spc="14">
                <a:solidFill>
                  <a:srgbClr val="FFFFFF"/>
                </a:solidFill>
                <a:latin typeface="Fira Sans"/>
              </a:rPr>
              <a:t>Los comportamientos en los diferentes grupos se caracterizan por “averageRating” y “numVotes”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29499" y="3950822"/>
            <a:ext cx="5393411" cy="313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9"/>
              </a:lnSpc>
            </a:pPr>
            <a:r>
              <a:rPr lang="en-US" sz="2949" spc="14">
                <a:solidFill>
                  <a:srgbClr val="FFFFFF"/>
                </a:solidFill>
                <a:latin typeface="Fira Sans"/>
              </a:rPr>
              <a:t>El mayor éxito teniendo en cuenta el “averageRating” y el “numVotes” se encuentra en las movies y las tvSeries que son muy bien calificadas por los usuarios.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774951" y="1407437"/>
            <a:ext cx="7651215" cy="0"/>
          </a:xfrm>
          <a:prstGeom prst="line">
            <a:avLst/>
          </a:prstGeom>
          <a:ln cap="rnd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585835" y="75557"/>
            <a:ext cx="3702165" cy="3291784"/>
          </a:xfrm>
          <a:custGeom>
            <a:avLst/>
            <a:gdLst/>
            <a:ahLst/>
            <a:cxnLst/>
            <a:rect r="r" b="b" t="t" l="l"/>
            <a:pathLst>
              <a:path h="3291784" w="3702165">
                <a:moveTo>
                  <a:pt x="0" y="0"/>
                </a:moveTo>
                <a:lnTo>
                  <a:pt x="3702165" y="0"/>
                </a:lnTo>
                <a:lnTo>
                  <a:pt x="3702165" y="3291784"/>
                </a:lnTo>
                <a:lnTo>
                  <a:pt x="0" y="3291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88598" y="3895766"/>
            <a:ext cx="7470607" cy="6087664"/>
          </a:xfrm>
          <a:custGeom>
            <a:avLst/>
            <a:gdLst/>
            <a:ahLst/>
            <a:cxnLst/>
            <a:rect r="r" b="b" t="t" l="l"/>
            <a:pathLst>
              <a:path h="6087664" w="7470607">
                <a:moveTo>
                  <a:pt x="0" y="0"/>
                </a:moveTo>
                <a:lnTo>
                  <a:pt x="7470607" y="0"/>
                </a:lnTo>
                <a:lnTo>
                  <a:pt x="7470607" y="6087664"/>
                </a:lnTo>
                <a:lnTo>
                  <a:pt x="0" y="6087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95020" y="6337842"/>
            <a:ext cx="2754191" cy="1203512"/>
          </a:xfrm>
          <a:custGeom>
            <a:avLst/>
            <a:gdLst/>
            <a:ahLst/>
            <a:cxnLst/>
            <a:rect r="r" b="b" t="t" l="l"/>
            <a:pathLst>
              <a:path h="1203512" w="2754191">
                <a:moveTo>
                  <a:pt x="0" y="0"/>
                </a:moveTo>
                <a:lnTo>
                  <a:pt x="2754191" y="0"/>
                </a:lnTo>
                <a:lnTo>
                  <a:pt x="2754191" y="1203512"/>
                </a:lnTo>
                <a:lnTo>
                  <a:pt x="0" y="12035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9736" y="488999"/>
            <a:ext cx="9175214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9"/>
              </a:lnSpc>
            </a:pPr>
            <a:r>
              <a:rPr lang="en-US" sz="4499" spc="134">
                <a:solidFill>
                  <a:srgbClr val="FFFFFF"/>
                </a:solidFill>
                <a:latin typeface="Fira Sans Ultra-Bold"/>
              </a:rPr>
              <a:t>Resultados Algoritmo K-Means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5277" y="1530977"/>
            <a:ext cx="9855117" cy="257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9"/>
              </a:lnSpc>
            </a:pPr>
            <a:r>
              <a:rPr lang="en-US" sz="3649" spc="18">
                <a:solidFill>
                  <a:srgbClr val="FFFFFF"/>
                </a:solidFill>
                <a:latin typeface="Fira Sans Medium"/>
              </a:rPr>
              <a:t>Finalmente para validar el modelo realizado desde lo cuantitativo utilizamos una métrica común cuando se trabajan clústeres, el coeficiente de silueta: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076825"/>
            <a:ext cx="5066320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9"/>
              </a:lnSpc>
            </a:pPr>
            <a:r>
              <a:rPr lang="en-US" sz="2949" spc="14">
                <a:solidFill>
                  <a:srgbClr val="FFFFFF"/>
                </a:solidFill>
                <a:latin typeface="Fira Sans"/>
              </a:rPr>
              <a:t>Coeficiente de Silueta Promedio: 0,7702</a:t>
            </a:r>
          </a:p>
          <a:p>
            <a:pPr>
              <a:lnSpc>
                <a:spcPts val="4129"/>
              </a:lnSpc>
            </a:pPr>
          </a:p>
          <a:p>
            <a:pPr>
              <a:lnSpc>
                <a:spcPts val="4129"/>
              </a:lnSpc>
            </a:pPr>
            <a:r>
              <a:rPr lang="en-US" sz="2949" spc="14">
                <a:solidFill>
                  <a:srgbClr val="FFFFFF"/>
                </a:solidFill>
                <a:latin typeface="Fira Sans"/>
              </a:rPr>
              <a:t>Es importante resaltar que mientras más cercano sea este valor a 1 mejor es el modelo realizado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DAFtV32JQNA</dc:identifier>
  <dcterms:modified xsi:type="dcterms:W3CDTF">2011-08-01T06:04:30Z</dcterms:modified>
  <cp:revision>1</cp:revision>
  <dc:title>Presentación MovieAlpes</dc:title>
</cp:coreProperties>
</file>